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34"/>
  </p:notesMasterIdLst>
  <p:sldIdLst>
    <p:sldId id="259" r:id="rId2"/>
    <p:sldId id="300" r:id="rId3"/>
    <p:sldId id="301" r:id="rId4"/>
    <p:sldId id="295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88" r:id="rId16"/>
    <p:sldId id="290" r:id="rId17"/>
    <p:sldId id="286" r:id="rId18"/>
    <p:sldId id="292" r:id="rId19"/>
    <p:sldId id="293" r:id="rId20"/>
    <p:sldId id="287" r:id="rId21"/>
    <p:sldId id="291" r:id="rId22"/>
    <p:sldId id="289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4" r:id="rId31"/>
    <p:sldId id="27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66990-C953-094A-9F8A-A0866961BFB1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CD303-3D4D-5F4E-A8E8-9141607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7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4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6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8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0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52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878B7F-DB86-DE4D-94EF-795C52D8FD8F}" type="datetimeFigureOut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49E-7251-6241-99FE-4EF4579D2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374167"/>
            <a:ext cx="9966960" cy="3035808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LEADING </a:t>
            </a:r>
            <a:br>
              <a:rPr lang="en-US" dirty="0"/>
            </a:br>
            <a:r>
              <a:rPr lang="en-US" sz="8000" b="1" dirty="0"/>
              <a:t>CAUSES OF DEATH IN USA </a:t>
            </a:r>
            <a:r>
              <a:rPr lang="en-US" sz="5300" dirty="0"/>
              <a:t>(1999-2016)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33712-34FE-A147-B4A3-D5B1ABEA5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088"/>
            <a:ext cx="9144000" cy="228441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Jose Luis </a:t>
            </a:r>
            <a:r>
              <a:rPr lang="en-US" dirty="0" err="1"/>
              <a:t>Bracho</a:t>
            </a:r>
            <a:endParaRPr lang="en-US" dirty="0"/>
          </a:p>
          <a:p>
            <a:r>
              <a:rPr lang="en-US" dirty="0"/>
              <a:t>Mariana Chavez</a:t>
            </a:r>
          </a:p>
          <a:p>
            <a:r>
              <a:rPr lang="en-US" dirty="0"/>
              <a:t>Dwight </a:t>
            </a:r>
            <a:r>
              <a:rPr lang="en-US" dirty="0" err="1"/>
              <a:t>Mauk</a:t>
            </a:r>
            <a:endParaRPr lang="en-US" dirty="0"/>
          </a:p>
          <a:p>
            <a:r>
              <a:rPr lang="en-US" dirty="0"/>
              <a:t>Robert Mabry</a:t>
            </a:r>
          </a:p>
        </p:txBody>
      </p:sp>
    </p:spTree>
    <p:extLst>
      <p:ext uri="{BB962C8B-B14F-4D97-AF65-F5344CB8AC3E}">
        <p14:creationId xmlns:p14="http://schemas.microsoft.com/office/powerpoint/2010/main" val="283260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4F9415E-8E37-4646-961E-89C22F1E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12" y="1078956"/>
            <a:ext cx="9400176" cy="4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7C6032C-7BDB-B740-8FAD-5513CC36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A54BB-CFDB-F84B-895A-7649B6752E5D}"/>
              </a:ext>
            </a:extLst>
          </p:cNvPr>
          <p:cNvSpPr/>
          <p:nvPr/>
        </p:nvSpPr>
        <p:spPr>
          <a:xfrm>
            <a:off x="391886" y="345665"/>
            <a:ext cx="104938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#1</a:t>
            </a:r>
          </a:p>
          <a:p>
            <a:endParaRPr lang="en-US" dirty="0"/>
          </a:p>
          <a:p>
            <a:r>
              <a:rPr lang="en-US" dirty="0"/>
              <a:t>- The trend observed on the decrease of death rate for Heart disease and Cancer (meaning, the decrease on age-adjusted death rate per 100,000 habitants) does not represent a significant improvement throughout the years.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D7C62A-456E-9F44-B9F7-FBB9B769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1547"/>
            <a:ext cx="7340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41760-9DCA-A141-BDBE-753307DC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2446"/>
            <a:ext cx="7988300" cy="4546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96A8E-AC27-7F48-B2AD-18B8C3C4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4538303"/>
            <a:ext cx="7721600" cy="140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70816-275A-884C-B350-2B28F109C1F4}"/>
              </a:ext>
            </a:extLst>
          </p:cNvPr>
          <p:cNvSpPr txBox="1"/>
          <p:nvPr/>
        </p:nvSpPr>
        <p:spPr>
          <a:xfrm>
            <a:off x="127001" y="6075003"/>
            <a:ext cx="1020535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F_onewayResult(statistic=59.02123176539099,</a:t>
            </a:r>
            <a:r>
              <a:rPr lang="en-US" sz="2000" b="1" dirty="0"/>
              <a:t>pvalue=7.776019794385112e-08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087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A71D5-1FC0-D24E-9C47-B7FE2A5CCA94}"/>
              </a:ext>
            </a:extLst>
          </p:cNvPr>
          <p:cNvSpPr/>
          <p:nvPr/>
        </p:nvSpPr>
        <p:spPr>
          <a:xfrm>
            <a:off x="366485" y="6146577"/>
            <a:ext cx="9719129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F_onewayResult(statistic=61.63588714863557, </a:t>
            </a:r>
            <a:r>
              <a:rPr lang="en-US" sz="2000" b="1" dirty="0"/>
              <a:t>pvalue=5.823484514575891e-08</a:t>
            </a:r>
            <a:r>
              <a:rPr lang="en-US" sz="2000" dirty="0"/>
              <a:t>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68B59-7B51-2A4C-9267-2AB983D9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" y="29028"/>
            <a:ext cx="8382000" cy="45593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3DE36-F466-2F42-8729-6B86C8FF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5" y="4426633"/>
            <a:ext cx="817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0F3A-FD0C-4E40-97CF-77C47D11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21" y="2608873"/>
            <a:ext cx="4025900" cy="3937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E14DB1-5E5A-1645-BB59-AB962F46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7" y="127506"/>
            <a:ext cx="6388100" cy="1130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C0A89-494C-9547-A829-FCAFF6E1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27506"/>
            <a:ext cx="3581400" cy="22479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52958-FD3D-1B43-81FB-2D3CD9C4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08873"/>
            <a:ext cx="7531100" cy="1054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FDE457-699C-A943-BCB8-F469F023269E}"/>
              </a:ext>
            </a:extLst>
          </p:cNvPr>
          <p:cNvSpPr/>
          <p:nvPr/>
        </p:nvSpPr>
        <p:spPr>
          <a:xfrm>
            <a:off x="804672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D838F-D2A7-7440-A222-0FFDBCB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2300" cy="57277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F41EEE-20FD-BC49-A844-3A4896DF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75" y="261258"/>
            <a:ext cx="8433225" cy="39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6D56CC-69C9-6B4B-9692-24CCBB0A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79" y="2584886"/>
            <a:ext cx="3833321" cy="3962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38E06-A7B1-DB45-A803-352B6D00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" y="2789314"/>
            <a:ext cx="6438900" cy="1066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1E6B3-E3FF-2E40-821B-AFBB7586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357" y="136800"/>
            <a:ext cx="3225800" cy="2260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75F76-F2CA-4848-8ADE-E3D79AE85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57" y="136800"/>
            <a:ext cx="5511800" cy="104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78A64-7D04-D840-91ED-56283743E33E}"/>
              </a:ext>
            </a:extLst>
          </p:cNvPr>
          <p:cNvSpPr/>
          <p:nvPr/>
        </p:nvSpPr>
        <p:spPr>
          <a:xfrm>
            <a:off x="811929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CEC7EE-6F2C-5E49-AC5A-8ADB56FC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7"/>
            <a:ext cx="5308600" cy="5676900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A382AF8-C0DC-034F-B9C1-461A1F30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42" y="126207"/>
            <a:ext cx="8515141" cy="4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79EEC-79F6-E440-BAA7-CEE29C3F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75" y="2611722"/>
            <a:ext cx="4038600" cy="38735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DA841-4EC1-5842-AD80-FA849829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1722"/>
            <a:ext cx="8242300" cy="9017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8D1A9-0F78-4B4D-A57E-131C7EA3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423" y="166004"/>
            <a:ext cx="3721100" cy="2070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E70C1-D205-454A-9FA9-417E25F9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0" y="114300"/>
            <a:ext cx="6438900" cy="927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174C3-7624-F641-BF57-0C0F4CFCA8FC}"/>
              </a:ext>
            </a:extLst>
          </p:cNvPr>
          <p:cNvSpPr/>
          <p:nvPr/>
        </p:nvSpPr>
        <p:spPr>
          <a:xfrm>
            <a:off x="8786948" y="3034212"/>
            <a:ext cx="1387566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4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BB11-6410-2B44-8A98-523A5A28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1ED09-958B-154A-9D4D-C8D1F5F01BE4}"/>
              </a:ext>
            </a:extLst>
          </p:cNvPr>
          <p:cNvSpPr txBox="1"/>
          <p:nvPr/>
        </p:nvSpPr>
        <p:spPr>
          <a:xfrm>
            <a:off x="1063752" y="2093976"/>
            <a:ext cx="1017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evaluate the leading causes of death in USA and their trend. </a:t>
            </a:r>
          </a:p>
        </p:txBody>
      </p:sp>
      <p:pic>
        <p:nvPicPr>
          <p:cNvPr id="5" name="Picture 4" descr="A person with his mouth open&#10;&#10;Description automatically generated">
            <a:extLst>
              <a:ext uri="{FF2B5EF4-FFF2-40B4-BE49-F238E27FC236}">
                <a16:creationId xmlns:a16="http://schemas.microsoft.com/office/drawing/2014/main" id="{3E7BDCEE-5332-894B-B85D-4E809CF9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" y="2622723"/>
            <a:ext cx="4012698" cy="2078587"/>
          </a:xfrm>
          <a:prstGeom prst="rect">
            <a:avLst/>
          </a:prstGeom>
        </p:spPr>
      </p:pic>
      <p:pic>
        <p:nvPicPr>
          <p:cNvPr id="7" name="Picture 6" descr="A person in a dark room&#10;&#10;Description automatically generated">
            <a:extLst>
              <a:ext uri="{FF2B5EF4-FFF2-40B4-BE49-F238E27FC236}">
                <a16:creationId xmlns:a16="http://schemas.microsoft.com/office/drawing/2014/main" id="{6122A92A-3940-3441-B1B9-F0E8DBE8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4836760"/>
            <a:ext cx="2950486" cy="1837542"/>
          </a:xfrm>
          <a:prstGeom prst="rect">
            <a:avLst/>
          </a:prstGeom>
        </p:spPr>
      </p:pic>
      <p:pic>
        <p:nvPicPr>
          <p:cNvPr id="9" name="Picture 8" descr="A picture containing person, man, wall, indoor&#10;&#10;Description automatically generated">
            <a:extLst>
              <a:ext uri="{FF2B5EF4-FFF2-40B4-BE49-F238E27FC236}">
                <a16:creationId xmlns:a16="http://schemas.microsoft.com/office/drawing/2014/main" id="{4025AD53-4DB1-604B-8AC3-73F1BA93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777" y="2960974"/>
            <a:ext cx="5216053" cy="3481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B5126D-BE9A-2F40-B0FF-04BDC950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0" y="4655713"/>
            <a:ext cx="3699650" cy="1913612"/>
          </a:xfrm>
          <a:prstGeom prst="rect">
            <a:avLst/>
          </a:prstGeom>
        </p:spPr>
      </p:pic>
      <p:pic>
        <p:nvPicPr>
          <p:cNvPr id="13" name="Picture 12" descr="A person holding a glass&#10;&#10;Description automatically generated">
            <a:extLst>
              <a:ext uri="{FF2B5EF4-FFF2-40B4-BE49-F238E27FC236}">
                <a16:creationId xmlns:a16="http://schemas.microsoft.com/office/drawing/2014/main" id="{0F94F432-74FD-0541-AB82-13D9F31EE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172" y="2482874"/>
            <a:ext cx="3699649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2FD117E-8777-B840-A5A5-F510AD5F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05"/>
            <a:ext cx="12192000" cy="61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A89845-0FD0-8044-9F5B-5839923F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3" y="327477"/>
            <a:ext cx="11441073" cy="58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CACFE-5B61-3548-856F-3014FECF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3" y="501649"/>
            <a:ext cx="11849727" cy="45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2008A9-C379-4AB3-BCC0-D6AA19428CC1}"/>
              </a:ext>
            </a:extLst>
          </p:cNvPr>
          <p:cNvGrpSpPr/>
          <p:nvPr/>
        </p:nvGrpSpPr>
        <p:grpSpPr>
          <a:xfrm>
            <a:off x="435429" y="0"/>
            <a:ext cx="9042400" cy="6557596"/>
            <a:chOff x="2268415" y="984739"/>
            <a:chExt cx="7655170" cy="56563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91538E-1A3D-429B-8E09-17244D27F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46" t="20854" r="15865" b="2906"/>
            <a:stretch/>
          </p:blipFill>
          <p:spPr>
            <a:xfrm>
              <a:off x="2268415" y="1412629"/>
              <a:ext cx="7655170" cy="52284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BC7CB-9B86-4F16-84FB-F9478D472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46" t="47521" r="15865" b="46838"/>
            <a:stretch/>
          </p:blipFill>
          <p:spPr>
            <a:xfrm>
              <a:off x="2268415" y="984739"/>
              <a:ext cx="7655170" cy="38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36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2606F-155C-493A-94D0-076A7CFE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t="36239" r="15769" b="13162"/>
          <a:stretch/>
        </p:blipFill>
        <p:spPr>
          <a:xfrm>
            <a:off x="163844" y="155470"/>
            <a:ext cx="10863911" cy="49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61AE1-570B-4215-8AD9-2BB2E1BF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326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D68DFB-0E75-4E14-BF77-EF6E09ED8D0A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76E7DE-A3C1-4807-BA28-83EA260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F88453-317B-4462-A1B0-F8BCB261E094}"/>
                </a:ext>
              </a:extLst>
            </p:cNvPr>
            <p:cNvGrpSpPr/>
            <p:nvPr/>
          </p:nvGrpSpPr>
          <p:grpSpPr>
            <a:xfrm>
              <a:off x="1929284" y="2893925"/>
              <a:ext cx="3237075" cy="1517980"/>
              <a:chOff x="1929284" y="2893925"/>
              <a:chExt cx="3237075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E237FF-6C21-469C-BA64-91FE4DBE6DD3}"/>
                  </a:ext>
                </a:extLst>
              </p:cNvPr>
              <p:cNvSpPr txBox="1"/>
              <p:nvPr/>
            </p:nvSpPr>
            <p:spPr>
              <a:xfrm>
                <a:off x="1929284" y="2893925"/>
                <a:ext cx="3237075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Heart Disease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231-280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181-230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130-180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23B9A7E-CB68-4467-ACEA-385A4E686B64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84EC568-C27B-4A5D-83B9-B16C124215FA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5B3F46-6C03-4E3D-94C0-6BAFE90119D4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0981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8BE4F-748C-4AE3-B8DA-060EA2A7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51453" r="15288" b="15214"/>
          <a:stretch/>
        </p:blipFill>
        <p:spPr>
          <a:xfrm>
            <a:off x="285820" y="264886"/>
            <a:ext cx="10709309" cy="31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92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ADC53-E7F9-465F-B7BE-764DF66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035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FF1D00-35F4-4F2F-8BF8-5A3EFA4DCA4E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0C0154B-810B-4C9E-A3A0-5C42524A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DA2D8-F695-4C61-9BB1-4117CBE2CA69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E89EE-F646-4D33-BE21-7C9DF35915FF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Cancer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191-220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161-190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130-160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05445-5C4E-436C-B907-8ACF17222EA2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358429-8B93-4B3E-8785-B8B9501ED2B4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27B3D6F-9B05-4576-95D9-9DC41EFFFFD1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78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BB11-6410-2B44-8A98-523A5A28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88198-8C1E-A446-97D9-2695EA84895B}"/>
              </a:ext>
            </a:extLst>
          </p:cNvPr>
          <p:cNvSpPr txBox="1"/>
          <p:nvPr/>
        </p:nvSpPr>
        <p:spPr>
          <a:xfrm>
            <a:off x="1063752" y="2093976"/>
            <a:ext cx="10171938" cy="280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are the top 10 leading causes of death in USA.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Has there been any changes in the past decade?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the distribution per State of the most lethal diseases?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8BAB3-DE73-8140-811B-B8C1DAF33DE1}"/>
              </a:ext>
            </a:extLst>
          </p:cNvPr>
          <p:cNvSpPr/>
          <p:nvPr/>
        </p:nvSpPr>
        <p:spPr>
          <a:xfrm>
            <a:off x="1063752" y="3703320"/>
            <a:ext cx="6217921" cy="701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How are we doing in Tennessee?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C8EE8-9387-6D41-8B04-0282F53065A3}"/>
              </a:ext>
            </a:extLst>
          </p:cNvPr>
          <p:cNvSpPr/>
          <p:nvPr/>
        </p:nvSpPr>
        <p:spPr>
          <a:xfrm>
            <a:off x="1124712" y="4778005"/>
            <a:ext cx="6096000" cy="14217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Main data obtained from </a:t>
            </a:r>
            <a:r>
              <a:rPr lang="en-US" sz="2000" dirty="0" err="1"/>
              <a:t>data.gov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States’ coordinates from </a:t>
            </a:r>
            <a:r>
              <a:rPr lang="en-US" sz="2000" dirty="0" err="1"/>
              <a:t>inkplant.com</a:t>
            </a:r>
            <a:r>
              <a:rPr lang="en-US" sz="2000" dirty="0"/>
              <a:t>/code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Average State temperature from </a:t>
            </a:r>
            <a:r>
              <a:rPr lang="en-US" sz="2000" dirty="0" err="1"/>
              <a:t>usa.com</a:t>
            </a:r>
            <a:r>
              <a:rPr lang="en-US" sz="2000" dirty="0"/>
              <a:t>/rank</a:t>
            </a:r>
          </a:p>
        </p:txBody>
      </p:sp>
    </p:spTree>
    <p:extLst>
      <p:ext uri="{BB962C8B-B14F-4D97-AF65-F5344CB8AC3E}">
        <p14:creationId xmlns:p14="http://schemas.microsoft.com/office/powerpoint/2010/main" val="18414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6672-34F6-4744-AD06-11F7EFDBC460}"/>
              </a:ext>
            </a:extLst>
          </p:cNvPr>
          <p:cNvSpPr/>
          <p:nvPr/>
        </p:nvSpPr>
        <p:spPr>
          <a:xfrm>
            <a:off x="391886" y="345665"/>
            <a:ext cx="1049382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#2</a:t>
            </a:r>
          </a:p>
          <a:p>
            <a:endParaRPr lang="en-US" dirty="0"/>
          </a:p>
          <a:p>
            <a:r>
              <a:rPr lang="en-US" dirty="0"/>
              <a:t>- The death rate due to suicide is not significantly related to states with lower temperatures through the year.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E819B47-11CB-7844-9090-BBFC721695BC}"/>
              </a:ext>
            </a:extLst>
          </p:cNvPr>
          <p:cNvSpPr txBox="1">
            <a:spLocks/>
          </p:cNvSpPr>
          <p:nvPr/>
        </p:nvSpPr>
        <p:spPr>
          <a:xfrm>
            <a:off x="380999" y="2218937"/>
            <a:ext cx="3810001" cy="7531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and Analysis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74B1C70-A4FB-244F-8EDD-3D59F31A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" y="2972076"/>
            <a:ext cx="5724349" cy="2555293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2658980-5179-A048-86C5-03928CDF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413267"/>
            <a:ext cx="6208485" cy="40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C9C2-9ED2-4F94-B468-FDD52ECF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4" y="0"/>
            <a:ext cx="10058400" cy="1609344"/>
          </a:xfrm>
        </p:spPr>
        <p:txBody>
          <a:bodyPr/>
          <a:lstStyle/>
          <a:p>
            <a:r>
              <a:rPr lang="en-US" dirty="0"/>
              <a:t>Suicide by State (Hot vs Cold)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8E741-E9B4-4A04-849F-0DF705CA2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" y="1225763"/>
            <a:ext cx="10626677" cy="531333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AD84B-3706-6746-AB48-EAF5ADC32A0F}"/>
              </a:ext>
            </a:extLst>
          </p:cNvPr>
          <p:cNvSpPr/>
          <p:nvPr/>
        </p:nvSpPr>
        <p:spPr>
          <a:xfrm>
            <a:off x="660400" y="6138992"/>
            <a:ext cx="9952623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F_onewayResult</a:t>
            </a:r>
            <a:r>
              <a:rPr lang="en-US" sz="2000" dirty="0"/>
              <a:t>(statistic=0.021475903007916908, </a:t>
            </a:r>
            <a:r>
              <a:rPr lang="en-US" sz="2000" b="1" dirty="0" err="1"/>
              <a:t>pvalue</a:t>
            </a:r>
            <a:r>
              <a:rPr lang="en-US" sz="2000" b="1" dirty="0"/>
              <a:t>=0.8840911850460149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716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321-82A0-F64D-A74A-6165DFF4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180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6533-A523-2242-9C67-3F3B9A19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" y="127000"/>
            <a:ext cx="979502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369481-367E-8147-8A43-09FD19AC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" y="134256"/>
            <a:ext cx="10829245" cy="52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22842E-36C2-7442-9F1A-A26BCCEF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09768"/>
            <a:ext cx="12026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124E4-473A-9F4C-949B-9E58757B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60100" cy="25781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C6AA8C-69DF-5543-8562-114206C1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2321196"/>
            <a:ext cx="9595757" cy="43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CCA2B-FE6D-C047-949A-215D8D72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44F8A-01FC-E441-8857-E4B7EC6C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9" y="3579000"/>
            <a:ext cx="8216900" cy="20828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A3BBE-20CF-A44C-A289-E5928E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" y="124600"/>
            <a:ext cx="7175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0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{8D15E97B-801E-944F-8F0A-371678DFA748}tf10001070</Template>
  <TotalTime>199</TotalTime>
  <Words>232</Words>
  <Application>Microsoft Macintosh PowerPoint</Application>
  <PresentationFormat>Widescreen</PresentationFormat>
  <Paragraphs>40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TOP 10 LEADING  CAUSES OF DEATH IN USA (1999-2016)</vt:lpstr>
      <vt:lpstr>motivation</vt:lpstr>
      <vt:lpstr>Questions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Suicide by State (Hot vs Cold)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LEADING  CAUSES OF DEATH IN USA  (1999-2016)</dc:title>
  <dc:creator>Giovanni Davogustto</dc:creator>
  <cp:lastModifiedBy>Giovanni Davogustto</cp:lastModifiedBy>
  <cp:revision>40</cp:revision>
  <dcterms:created xsi:type="dcterms:W3CDTF">2019-07-19T01:04:08Z</dcterms:created>
  <dcterms:modified xsi:type="dcterms:W3CDTF">2019-07-20T14:08:51Z</dcterms:modified>
</cp:coreProperties>
</file>